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</p:sldMasterIdLst>
  <p:sldIdLst>
    <p:sldId id="301" r:id="rId5"/>
    <p:sldId id="314" r:id="rId6"/>
    <p:sldId id="373" r:id="rId7"/>
    <p:sldId id="372" r:id="rId8"/>
    <p:sldId id="369" r:id="rId9"/>
    <p:sldId id="368" r:id="rId10"/>
    <p:sldId id="371" r:id="rId11"/>
  </p:sldIdLst>
  <p:sldSz cx="18288000" cy="10287000"/>
  <p:notesSz cx="18288000" cy="10287000"/>
  <p:embeddedFontLst>
    <p:embeddedFont>
      <p:font typeface="Poppins" panose="00000500000000000000" pitchFamily="2" charset="0"/>
      <p:regular r:id="rId12"/>
      <p:bold r:id="rId13"/>
      <p:italic r:id="rId14"/>
      <p:boldItalic r:id="rId15"/>
    </p:embeddedFont>
    <p:embeddedFont>
      <p:font typeface="Poppins SemiBold" panose="00000700000000000000" pitchFamily="2" charset="0"/>
      <p:regular r:id="rId16"/>
      <p:bold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514439-A97B-E60C-0D2F-9B041530FC42}" v="28" dt="2025-05-21T15:29:42.558"/>
    <p1510:client id="{C4457F8A-4B13-A4DF-B781-C12656FBE73B}" v="16" dt="2025-05-21T15:36:15.978"/>
    <p1510:client id="{D95454F8-E2C4-4F38-9E77-BB72FE5AADC3}" v="839" dt="2025-05-21T17:13:55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5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fr.vikidia.org/wiki/H%C3%B4pital" TargetMode="Externa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pxhere.com/fr/photo/663205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2954000" y="0"/>
            <a:ext cx="5334000" cy="6572250"/>
          </a:xfrm>
          <a:prstGeom prst="rect">
            <a:avLst/>
          </a:prstGeom>
        </p:spPr>
      </p:pic>
      <p:pic>
        <p:nvPicPr>
          <p:cNvPr id="305" name="cover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0535976" y="3906840"/>
            <a:ext cx="7107760" cy="5330819"/>
          </a:xfrm>
          <a:prstGeom prst="rect">
            <a:avLst/>
          </a:prstGeom>
        </p:spPr>
      </p:pic>
      <p:sp>
        <p:nvSpPr>
          <p:cNvPr id="307" name="Presenter Name-48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6267736"/>
            <a:ext cx="9129712" cy="97218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888"/>
              </a:lnSpc>
            </a:pPr>
            <a:r>
              <a:rPr lang="en-US" sz="2700" b="1" spc="-27" dirty="0" err="1">
                <a:solidFill>
                  <a:srgbClr val="000000">
                    <a:alpha val="100000"/>
                  </a:srgbClr>
                </a:solidFill>
                <a:latin typeface="Poppins" panose="00000700000000000000" pitchFamily="2" charset="0"/>
              </a:rPr>
              <a:t>Qaalid</a:t>
            </a:r>
            <a:r>
              <a:rPr lang="en-US" sz="2700" b="1" spc="-27" dirty="0">
                <a:solidFill>
                  <a:srgbClr val="000000">
                    <a:alpha val="100000"/>
                  </a:srgbClr>
                </a:solidFill>
                <a:latin typeface="Poppins" panose="00000700000000000000" pitchFamily="2" charset="0"/>
              </a:rPr>
              <a:t> Abshir, Ishaan </a:t>
            </a:r>
            <a:r>
              <a:rPr lang="en-US" sz="2700" b="1" spc="-27" dirty="0" err="1">
                <a:solidFill>
                  <a:srgbClr val="000000">
                    <a:alpha val="100000"/>
                  </a:srgbClr>
                </a:solidFill>
                <a:latin typeface="Poppins" panose="00000700000000000000" pitchFamily="2" charset="0"/>
              </a:rPr>
              <a:t>Mundol</a:t>
            </a:r>
            <a:r>
              <a:rPr lang="en-US" sz="2700" b="1" spc="-27" dirty="0">
                <a:solidFill>
                  <a:srgbClr val="000000">
                    <a:alpha val="100000"/>
                  </a:srgbClr>
                </a:solidFill>
                <a:latin typeface="Poppins" panose="00000700000000000000" pitchFamily="2" charset="0"/>
              </a:rPr>
              <a:t>, Redhouan Chebbi</a:t>
            </a:r>
          </a:p>
          <a:p>
            <a:pPr>
              <a:lnSpc>
                <a:spcPts val="3888"/>
              </a:lnSpc>
            </a:pPr>
            <a:r>
              <a:rPr lang="en-US" sz="2700" b="1" spc="-27" dirty="0">
                <a:solidFill>
                  <a:srgbClr val="000000">
                    <a:alpha val="100000"/>
                  </a:srgbClr>
                </a:solidFill>
                <a:latin typeface="Poppins" panose="00000700000000000000" pitchFamily="2" charset="0"/>
              </a:rPr>
              <a:t>Saleh Ali Mohamed, Bilal Haddad</a:t>
            </a:r>
          </a:p>
        </p:txBody>
      </p:sp>
      <p:sp>
        <p:nvSpPr>
          <p:cNvPr id="309" name="Awesome Presentation Titl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504819"/>
            <a:ext cx="9129712" cy="17424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6858"/>
              </a:lnSpc>
            </a:pPr>
            <a:r>
              <a:rPr lang="en-US" sz="5400" b="1" spc="-54" dirty="0" err="1">
                <a:solidFill>
                  <a:srgbClr val="000000">
                    <a:alpha val="100000"/>
                  </a:srgbClr>
                </a:solidFill>
                <a:latin typeface="Poppins" panose="00000700000000000000" pitchFamily="2" charset="0"/>
              </a:rPr>
              <a:t>Modélisation</a:t>
            </a:r>
            <a:r>
              <a:rPr lang="en-US" sz="5400" b="1" spc="-54" dirty="0">
                <a:solidFill>
                  <a:srgbClr val="000000">
                    <a:alpha val="100000"/>
                  </a:srgbClr>
                </a:solidFill>
                <a:latin typeface="Poppins" panose="00000700000000000000" pitchFamily="2" charset="0"/>
              </a:rPr>
              <a:t> de base de donnée d’un </a:t>
            </a:r>
            <a:r>
              <a:rPr lang="en-US" sz="5400" b="1" spc="-54" dirty="0" err="1">
                <a:solidFill>
                  <a:srgbClr val="000000">
                    <a:alpha val="100000"/>
                  </a:srgbClr>
                </a:solidFill>
                <a:latin typeface="Poppins" panose="00000700000000000000" pitchFamily="2" charset="0"/>
              </a:rPr>
              <a:t>hôpital</a:t>
            </a:r>
            <a:endParaRPr lang="en-US" sz="5400" b="1" spc="-54" dirty="0">
              <a:solidFill>
                <a:srgbClr val="000000">
                  <a:alpha val="100000"/>
                </a:srgbClr>
              </a:solidFill>
              <a:latin typeface="Poppins" panose="00000700000000000000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859E01E-2497-EFDA-8592-B17F4C7A7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47" y="457744"/>
            <a:ext cx="2774192" cy="138709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0C43DF-13C6-FD99-CABF-F77816393CE4}"/>
              </a:ext>
            </a:extLst>
          </p:cNvPr>
          <p:cNvSpPr txBox="1"/>
          <p:nvPr/>
        </p:nvSpPr>
        <p:spPr>
          <a:xfrm>
            <a:off x="762000" y="9296940"/>
            <a:ext cx="6755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b="1" dirty="0"/>
              <a:t>23.05.2025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0CAE46-E2C6-177D-CFEF-2C53F6C19FD8}"/>
              </a:ext>
            </a:extLst>
          </p:cNvPr>
          <p:cNvSpPr txBox="1"/>
          <p:nvPr/>
        </p:nvSpPr>
        <p:spPr>
          <a:xfrm>
            <a:off x="10618184" y="7828359"/>
            <a:ext cx="61436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H" sz="900" dirty="0"/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52083332 0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7812545 2.8257016E-08 L 4.4504802E-07 2.8257016E-08 E" pathEditMode="relative" ptsTypes="">
                                      <p:cBhvr>
                                        <p:cTn id="14" dur="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78125 1.1867947E-06 L 0 1.1867947E-06 E" pathEditMode="relative" ptsTypes="">
                                      <p:cBhvr>
                                        <p:cTn id="19" dur="2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78125 -1.4976218E-06 L 0 -1.4976218E-06 E" pathEditMode="relative" ptsTypes="">
                                      <p:cBhvr>
                                        <p:cTn id="24" dur="2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5" grpId="0"/>
      <p:bldP spid="307" grpId="0"/>
      <p:bldP spid="3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44450"/>
            <a:ext cx="18288000" cy="10287000"/>
          </a:xfrm>
          <a:prstGeom prst="rect">
            <a:avLst/>
          </a:prstGeom>
        </p:spPr>
      </p:pic>
      <p:pic>
        <p:nvPicPr>
          <p:cNvPr id="3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02000" y="8859202"/>
            <a:ext cx="2286000" cy="666750"/>
          </a:xfrm>
          <a:prstGeom prst="rect">
            <a:avLst/>
          </a:prstGeom>
        </p:spPr>
      </p:pic>
      <p:pic>
        <p:nvPicPr>
          <p:cNvPr id="3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0782300" y="1943100"/>
            <a:ext cx="6743700" cy="7581900"/>
          </a:xfrm>
          <a:prstGeom prst="rect">
            <a:avLst/>
          </a:prstGeom>
        </p:spPr>
      </p:pic>
      <p:pic>
        <p:nvPicPr>
          <p:cNvPr id="322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1492D5D-40E4-4551-B087-8F85975781EC}">
                <a14:useLocalDpi xmlns:a16="http://schemas.microsoft.com/office/drawing/2014/main" xmlns:asvg="http://schemas.microsoft.com/office/drawing/2016/SVG/main" xmlns:p14="http://schemas.microsoft.com/office/powerpoint/2010/main"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62000" y="2724150"/>
            <a:ext cx="1371600" cy="1371600"/>
          </a:xfrm>
          <a:prstGeom prst="rect">
            <a:avLst/>
          </a:prstGeom>
        </p:spPr>
      </p:pic>
      <p:sp>
        <p:nvSpPr>
          <p:cNvPr id="324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316480" y="3314556"/>
            <a:ext cx="8081962" cy="42268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800" spc="-21" dirty="0" err="1">
                <a:solidFill>
                  <a:srgbClr val="000000">
                    <a:alpha val="100000"/>
                  </a:srgbClr>
                </a:solidFill>
                <a:latin typeface="Poppins SemiBold" panose="00000700000000000000" pitchFamily="2" charset="0"/>
              </a:rPr>
              <a:t>Contexte</a:t>
            </a:r>
            <a:endParaRPr lang="en-US" sz="2800" spc="-21" dirty="0">
              <a:solidFill>
                <a:srgbClr val="000000">
                  <a:alpha val="100000"/>
                </a:srgbClr>
              </a:solidFill>
              <a:latin typeface="Poppins SemiBold" panose="00000700000000000000" pitchFamily="2" charset="0"/>
            </a:endParaRPr>
          </a:p>
        </p:txBody>
      </p:sp>
      <p:pic>
        <p:nvPicPr>
          <p:cNvPr id="328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BDABD63D-AEC0-4E25-B8BB-BB56B5973885}">
                <a14:useLocalDpi xmlns:a16="http://schemas.microsoft.com/office/drawing/2014/main" xmlns:asvg="http://schemas.microsoft.com/office/drawing/2016/SVG/main" xmlns:p14="http://schemas.microsoft.com/office/powerpoint/2010/main"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62000" y="4286250"/>
            <a:ext cx="1371600" cy="1371600"/>
          </a:xfrm>
          <a:prstGeom prst="rect">
            <a:avLst/>
          </a:prstGeom>
        </p:spPr>
      </p:pic>
      <p:sp>
        <p:nvSpPr>
          <p:cNvPr id="33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416969" y="4761880"/>
            <a:ext cx="4207150" cy="409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800" spc="-21" dirty="0" err="1">
                <a:solidFill>
                  <a:srgbClr val="000000">
                    <a:alpha val="100000"/>
                  </a:srgbClr>
                </a:solidFill>
                <a:latin typeface="Poppins SemiBold" panose="00000700000000000000" pitchFamily="2" charset="0"/>
              </a:rPr>
              <a:t>Création</a:t>
            </a:r>
            <a:r>
              <a:rPr lang="en-US" sz="2800" spc="-21" dirty="0">
                <a:solidFill>
                  <a:srgbClr val="000000">
                    <a:alpha val="100000"/>
                  </a:srgbClr>
                </a:solidFill>
                <a:latin typeface="Poppins SemiBold" panose="00000700000000000000" pitchFamily="2" charset="0"/>
              </a:rPr>
              <a:t> des données</a:t>
            </a:r>
          </a:p>
        </p:txBody>
      </p:sp>
      <p:pic>
        <p:nvPicPr>
          <p:cNvPr id="334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045DD9FE-76EE-45C3-95A4-DEC649E3BF44}">
                <a14:useLocalDpi xmlns:a16="http://schemas.microsoft.com/office/drawing/2014/main" xmlns:asvg="http://schemas.microsoft.com/office/drawing/2016/SVG/main" xmlns:p14="http://schemas.microsoft.com/office/powerpoint/2010/main"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62000" y="5848350"/>
            <a:ext cx="1371600" cy="1371600"/>
          </a:xfrm>
          <a:prstGeom prst="rect">
            <a:avLst/>
          </a:prstGeom>
        </p:spPr>
      </p:pic>
      <p:sp>
        <p:nvSpPr>
          <p:cNvPr id="336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316480" y="6316258"/>
            <a:ext cx="5828574" cy="42267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800" spc="-21" dirty="0" err="1">
                <a:solidFill>
                  <a:srgbClr val="000000">
                    <a:alpha val="100000"/>
                  </a:srgbClr>
                </a:solidFill>
                <a:latin typeface="Poppins SemiBold" panose="00000700000000000000" pitchFamily="2" charset="0"/>
              </a:rPr>
              <a:t>Problématique</a:t>
            </a:r>
            <a:r>
              <a:rPr lang="en-US" sz="2800" spc="-21" dirty="0">
                <a:solidFill>
                  <a:srgbClr val="000000">
                    <a:alpha val="100000"/>
                  </a:srgbClr>
                </a:solidFill>
                <a:latin typeface="Poppins SemiBold" panose="00000700000000000000" pitchFamily="2" charset="0"/>
              </a:rPr>
              <a:t> du </a:t>
            </a:r>
            <a:r>
              <a:rPr lang="en-US" sz="2800" spc="-21" dirty="0" err="1">
                <a:solidFill>
                  <a:srgbClr val="000000">
                    <a:alpha val="100000"/>
                  </a:srgbClr>
                </a:solidFill>
                <a:latin typeface="Poppins SemiBold" panose="00000700000000000000" pitchFamily="2" charset="0"/>
              </a:rPr>
              <a:t>peuplement</a:t>
            </a:r>
            <a:endParaRPr lang="en-US" sz="2800" spc="-21" dirty="0">
              <a:solidFill>
                <a:srgbClr val="000000">
                  <a:alpha val="100000"/>
                </a:srgbClr>
              </a:solidFill>
              <a:latin typeface="Poppins SemiBold" panose="00000700000000000000" pitchFamily="2" charset="0"/>
            </a:endParaRPr>
          </a:p>
        </p:txBody>
      </p:sp>
      <p:pic>
        <p:nvPicPr>
          <p:cNvPr id="340" name="iconNode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6B2F1CB9-8524-4003-83A9-790C837263F2}">
                <a14:useLocalDpi xmlns:a16="http://schemas.microsoft.com/office/drawing/2014/main" xmlns:asvg="http://schemas.microsoft.com/office/drawing/2016/SVG/main" xmlns:p14="http://schemas.microsoft.com/office/powerpoint/2010/main"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62000" y="7410450"/>
            <a:ext cx="1371600" cy="1371600"/>
          </a:xfrm>
          <a:prstGeom prst="rect">
            <a:avLst/>
          </a:prstGeom>
        </p:spPr>
      </p:pic>
      <p:sp>
        <p:nvSpPr>
          <p:cNvPr id="342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416969" y="7930514"/>
            <a:ext cx="4207150" cy="409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800" spc="-21" dirty="0" err="1">
                <a:solidFill>
                  <a:srgbClr val="000000">
                    <a:alpha val="100000"/>
                  </a:srgbClr>
                </a:solidFill>
                <a:latin typeface="Poppins SemiBold" panose="00000700000000000000" pitchFamily="2" charset="0"/>
              </a:rPr>
              <a:t>Differentes</a:t>
            </a:r>
            <a:r>
              <a:rPr lang="en-US" sz="2800" spc="-21" dirty="0">
                <a:solidFill>
                  <a:srgbClr val="000000">
                    <a:alpha val="100000"/>
                  </a:srgbClr>
                </a:solidFill>
                <a:latin typeface="Poppins SemiBold" panose="00000700000000000000" pitchFamily="2" charset="0"/>
              </a:rPr>
              <a:t> </a:t>
            </a:r>
            <a:r>
              <a:rPr lang="en-US" sz="2800" spc="-21" dirty="0" err="1">
                <a:solidFill>
                  <a:srgbClr val="000000">
                    <a:alpha val="100000"/>
                  </a:srgbClr>
                </a:solidFill>
                <a:latin typeface="Poppins SemiBold" panose="00000700000000000000" pitchFamily="2" charset="0"/>
              </a:rPr>
              <a:t>méthodes</a:t>
            </a:r>
            <a:endParaRPr lang="en-US" sz="2800" spc="-21" dirty="0">
              <a:solidFill>
                <a:srgbClr val="000000">
                  <a:alpha val="100000"/>
                </a:srgbClr>
              </a:solidFill>
              <a:latin typeface="Poppins SemiBold" panose="00000700000000000000" pitchFamily="2" charset="0"/>
            </a:endParaRPr>
          </a:p>
        </p:txBody>
      </p:sp>
      <p:sp>
        <p:nvSpPr>
          <p:cNvPr id="346" name="Click here to edit title-44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31234"/>
            <a:ext cx="16797338" cy="752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670"/>
              </a:lnSpc>
            </a:pPr>
            <a:r>
              <a:rPr lang="en-US" sz="4200" b="1" spc="-42">
                <a:solidFill>
                  <a:srgbClr val="000000">
                    <a:alpha val="100000"/>
                  </a:srgbClr>
                </a:solidFill>
                <a:latin typeface="Poppins" panose="00000700000000000000" pitchFamily="2" charset="0"/>
              </a:rPr>
              <a:t>Contexte et objectifs de la modélisation</a:t>
            </a:r>
          </a:p>
        </p:txBody>
      </p:sp>
      <p:pic>
        <p:nvPicPr>
          <p:cNvPr id="3" name="Image 2" descr="Une image contenant bâtiment, texte, fenêtre, plein air&#10;&#10;Le contenu généré par l’IA peut être incorrect.">
            <a:extLst>
              <a:ext uri="{FF2B5EF4-FFF2-40B4-BE49-F238E27FC236}">
                <a16:creationId xmlns:a16="http://schemas.microsoft.com/office/drawing/2014/main" id="{F0135AF2-4675-CFDF-3A83-6758E08EE8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477431" y="2308709"/>
            <a:ext cx="9380946" cy="669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52083332 3.9559823E-06 L 0 3.9559823E-06 E" pathEditMode="relative" ptsTypes="">
                                      <p:cBhvr>
                                        <p:cTn id="9" dur="1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0.078125 2.8257016E-08 L 0 2.8257016E-08 E" pathEditMode="relative" ptsTypes="">
                                      <p:cBhvr>
                                        <p:cTn id="14" dur="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6041666 2.8257016E-08 L 0 2.8257016E-08 E" pathEditMode="relative" ptsTypes="">
                                      <p:cBhvr>
                                        <p:cTn id="19" dur="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6040578 -1.9214772E-06 L -1.0887782E-06 -1.9214772E-06 E" pathEditMode="relative" ptsTypes="">
                                      <p:cBhvr>
                                        <p:cTn id="24" dur="2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.026041666 2.8257016E-08 L 0 2.8257016E-08 E" pathEditMode="relative" ptsTypes="">
                                      <p:cBhvr>
                                        <p:cTn id="29" dur="2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.026040578 -1.9214772E-06 L -1.0887782E-06 -1.9214772E-06 E" pathEditMode="relative" ptsTypes="">
                                      <p:cBhvr>
                                        <p:cTn id="34" dur="2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.026041666 5.6514033E-08 L 0 5.6514033E-08 E" pathEditMode="relative" ptsTypes="">
                                      <p:cBhvr>
                                        <p:cTn id="39" dur="2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.026040578 -1.9214772E-06 L -1.0887782E-06 -1.9214772E-06 E" pathEditMode="relative" ptsTypes="">
                                      <p:cBhvr>
                                        <p:cTn id="44" dur="2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.026041666 5.6514033E-08 L 0 5.6514033E-08 E" pathEditMode="relative" ptsTypes="">
                                      <p:cBhvr>
                                        <p:cTn id="49" dur="2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.026040578 -1.8649631E-06 L -1.0887782E-06 -1.8649631E-06 E" pathEditMode="relative" ptsTypes="">
                                      <p:cBhvr>
                                        <p:cTn id="54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8125 8.1238926E-07 L 0 8.1238926E-07 E" pathEditMode="relative" ptsTypes="">
                                      <p:cBhvr>
                                        <p:cTn id="59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  <p:bldP spid="318" grpId="0"/>
      <p:bldP spid="322" grpId="0"/>
      <p:bldP spid="324" grpId="0"/>
      <p:bldP spid="328" grpId="0"/>
      <p:bldP spid="330" grpId="0"/>
      <p:bldP spid="334" grpId="0"/>
      <p:bldP spid="336" grpId="0"/>
      <p:bldP spid="340" grpId="0"/>
      <p:bldP spid="342" grpId="0"/>
      <p:bldP spid="3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DB1C-1D49-EB4C-B0B0-ED951B779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859B44D1-9B16-37EF-C365-94F88BAFE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200" y="1177699"/>
            <a:ext cx="16357599" cy="793159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4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3E1AC1-21E1-7760-36AE-BDB8C25F6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E0D9DA01-CC1E-2E54-07A4-FBB7BE40B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937" y="1476793"/>
            <a:ext cx="17380283" cy="7674304"/>
          </a:xfrm>
          <a:prstGeom prst="rect">
            <a:avLst/>
          </a:prstGeom>
          <a:ln>
            <a:noFill/>
          </a:ln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4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91B2D-9A64-C0CA-6EC0-A7D0B80FA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lick here to edit title-447">
            <a:extLst>
              <a:ext uri="{FF2B5EF4-FFF2-40B4-BE49-F238E27FC236}">
                <a16:creationId xmlns:a16="http://schemas.microsoft.com/office/drawing/2014/main" id="{0CFAA9A0-255A-775E-1123-375DA31750C8}"/>
              </a:ext>
            </a:extLst>
          </p:cNvPr>
          <p:cNvSpPr txBox="1"/>
          <p:nvPr/>
        </p:nvSpPr>
        <p:spPr>
          <a:xfrm>
            <a:off x="471346" y="421153"/>
            <a:ext cx="16797338" cy="69903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670"/>
              </a:lnSpc>
            </a:pPr>
            <a:r>
              <a:rPr lang="en-US" sz="4200" b="1" spc="-42" dirty="0">
                <a:solidFill>
                  <a:srgbClr val="000000">
                    <a:alpha val="100000"/>
                  </a:srgbClr>
                </a:solidFill>
                <a:latin typeface="Poppins" panose="00000700000000000000" pitchFamily="2" charset="0"/>
              </a:rPr>
              <a:t> </a:t>
            </a:r>
            <a:r>
              <a:rPr lang="en-US" sz="4200" b="1" spc="-42" dirty="0" err="1">
                <a:solidFill>
                  <a:srgbClr val="000000">
                    <a:alpha val="100000"/>
                  </a:srgbClr>
                </a:solidFill>
                <a:latin typeface="Poppins" panose="00000700000000000000" pitchFamily="2" charset="0"/>
              </a:rPr>
              <a:t>Requêtes</a:t>
            </a:r>
            <a:r>
              <a:rPr lang="en-US" sz="4200" b="1" spc="-42" dirty="0">
                <a:solidFill>
                  <a:srgbClr val="000000">
                    <a:alpha val="100000"/>
                  </a:srgbClr>
                </a:solidFill>
                <a:latin typeface="Poppins" panose="00000700000000000000" pitchFamily="2" charset="0"/>
              </a:rPr>
              <a:t> SQL</a:t>
            </a:r>
          </a:p>
        </p:txBody>
      </p:sp>
      <p:pic>
        <p:nvPicPr>
          <p:cNvPr id="7" name="Image 6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E29AB8E6-CEE1-CBFE-324B-188F3FE0A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7489"/>
            <a:ext cx="9522034" cy="5057774"/>
          </a:xfrm>
          <a:prstGeom prst="rect">
            <a:avLst/>
          </a:prstGeom>
        </p:spPr>
      </p:pic>
      <p:pic>
        <p:nvPicPr>
          <p:cNvPr id="9" name="Image 8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490F80EA-E362-D486-1672-2D9AF6C76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034" y="2031048"/>
            <a:ext cx="8765966" cy="704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8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8125 8.1238926E-07 L 0 8.1238926E-07 E" pathEditMode="relative" ptsTypes="">
                                      <p:cBhvr>
                                        <p:cTn id="9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3F6EB-6F8E-10D2-3C08-FE73647C0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lick here to edit title-486">
            <a:extLst>
              <a:ext uri="{FF2B5EF4-FFF2-40B4-BE49-F238E27FC236}">
                <a16:creationId xmlns:a16="http://schemas.microsoft.com/office/drawing/2014/main" id="{FF582CB9-7DC7-F78D-5499-E4CEF8CFA089}"/>
              </a:ext>
            </a:extLst>
          </p:cNvPr>
          <p:cNvSpPr txBox="1"/>
          <p:nvPr/>
        </p:nvSpPr>
        <p:spPr>
          <a:xfrm>
            <a:off x="475397" y="239915"/>
            <a:ext cx="16797338" cy="69903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670"/>
              </a:lnSpc>
            </a:pPr>
            <a:r>
              <a:rPr lang="en-US" sz="4200" b="1" spc="-42" dirty="0">
                <a:solidFill>
                  <a:srgbClr val="000000">
                    <a:alpha val="100000"/>
                  </a:srgbClr>
                </a:solidFill>
                <a:latin typeface="Poppins" panose="00000700000000000000" pitchFamily="2" charset="0"/>
              </a:rPr>
              <a:t> </a:t>
            </a:r>
            <a:r>
              <a:rPr lang="en-US" sz="4200" b="1" spc="-42" dirty="0" err="1">
                <a:solidFill>
                  <a:srgbClr val="000000">
                    <a:alpha val="100000"/>
                  </a:srgbClr>
                </a:solidFill>
                <a:latin typeface="Poppins" panose="00000700000000000000" pitchFamily="2" charset="0"/>
              </a:rPr>
              <a:t>Visualisations</a:t>
            </a:r>
            <a:r>
              <a:rPr lang="en-US" sz="4200" b="1" spc="-42" dirty="0">
                <a:solidFill>
                  <a:srgbClr val="000000">
                    <a:alpha val="100000"/>
                  </a:srgbClr>
                </a:solidFill>
                <a:latin typeface="Poppins" panose="00000700000000000000" pitchFamily="2" charset="0"/>
              </a:rPr>
              <a:t> avec Tableau</a:t>
            </a:r>
          </a:p>
        </p:txBody>
      </p:sp>
    </p:spTree>
    <p:extLst>
      <p:ext uri="{BB962C8B-B14F-4D97-AF65-F5344CB8AC3E}">
        <p14:creationId xmlns:p14="http://schemas.microsoft.com/office/powerpoint/2010/main" val="322332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8125 8.1238926E-07 L 0 8.1238926E-07 E" pathEditMode="relative" ptsTypes="">
                                      <p:cBhvr>
                                        <p:cTn id="9" dur="2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B14A1-B085-14C7-F39A-A302EF57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1D3C7BFD-9578-8373-C11F-BE32CA0E7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3EAB84DC-9ECC-767A-CE19-6EDB03EB2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2954000" y="0"/>
            <a:ext cx="5334000" cy="6572250"/>
          </a:xfrm>
          <a:prstGeom prst="rect">
            <a:avLst/>
          </a:prstGeom>
        </p:spPr>
      </p:pic>
      <p:pic>
        <p:nvPicPr>
          <p:cNvPr id="305" name="coverimage">
            <a:extLst>
              <a:ext uri="{FF2B5EF4-FFF2-40B4-BE49-F238E27FC236}">
                <a16:creationId xmlns:a16="http://schemas.microsoft.com/office/drawing/2014/main" id="{313EEFE4-44C2-72C5-8C2D-F062113B07F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0618184" y="1524000"/>
            <a:ext cx="6143625" cy="8001000"/>
          </a:xfrm>
          <a:prstGeom prst="rect">
            <a:avLst/>
          </a:prstGeom>
        </p:spPr>
      </p:pic>
      <p:sp>
        <p:nvSpPr>
          <p:cNvPr id="309" name="Awesome Presentation Title-0">
            <a:extLst>
              <a:ext uri="{FF2B5EF4-FFF2-40B4-BE49-F238E27FC236}">
                <a16:creationId xmlns:a16="http://schemas.microsoft.com/office/drawing/2014/main" id="{4D4FBE06-5638-A573-4CCD-623BE9D13E56}"/>
              </a:ext>
            </a:extLst>
          </p:cNvPr>
          <p:cNvSpPr txBox="1"/>
          <p:nvPr/>
        </p:nvSpPr>
        <p:spPr>
          <a:xfrm>
            <a:off x="3352800" y="4418406"/>
            <a:ext cx="10711164" cy="85754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5400" b="1" spc="-54">
                <a:solidFill>
                  <a:srgbClr val="000000">
                    <a:alpha val="100000"/>
                  </a:srgbClr>
                </a:solidFill>
                <a:latin typeface="Poppins" panose="00000700000000000000" pitchFamily="2" charset="0"/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89024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52083332 0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7812545 2.8257016E-08 L 4.4504802E-07 2.8257016E-08 E" pathEditMode="relative" ptsTypes="">
                                      <p:cBhvr>
                                        <p:cTn id="14" dur="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78125 -1.4976218E-06 L 0 -1.4976218E-06 E" pathEditMode="relative" ptsTypes="">
                                      <p:cBhvr>
                                        <p:cTn id="19" dur="2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5" grpId="0"/>
      <p:bldP spid="30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25e15aa-02a2-4634-baa0-4febdf23b25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ED97BAC8321E419652626572C5878B" ma:contentTypeVersion="10" ma:contentTypeDescription="Crée un document." ma:contentTypeScope="" ma:versionID="4b0115f219e5dbd6832352c0a7d46e52">
  <xsd:schema xmlns:xsd="http://www.w3.org/2001/XMLSchema" xmlns:xs="http://www.w3.org/2001/XMLSchema" xmlns:p="http://schemas.microsoft.com/office/2006/metadata/properties" xmlns:ns3="425e15aa-02a2-4634-baa0-4febdf23b255" targetNamespace="http://schemas.microsoft.com/office/2006/metadata/properties" ma:root="true" ma:fieldsID="5dd84be711834f9daf0552fdd6b0d516" ns3:_="">
    <xsd:import namespace="425e15aa-02a2-4634-baa0-4febdf23b25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5e15aa-02a2-4634-baa0-4febdf23b25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EDCD0-F434-4018-B415-1E7903734667}">
  <ds:schemaRefs>
    <ds:schemaRef ds:uri="http://schemas.microsoft.com/office/infopath/2007/PartnerControls"/>
    <ds:schemaRef ds:uri="425e15aa-02a2-4634-baa0-4febdf23b255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69BB839-6A55-47A8-BDCB-C8F9D176BEF5}">
  <ds:schemaRefs>
    <ds:schemaRef ds:uri="425e15aa-02a2-4634-baa0-4febdf23b2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43AA74A-E99A-44E3-8B1D-5B01C1D921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</Words>
  <Application>Microsoft Office PowerPoint</Application>
  <PresentationFormat>Personnalisé</PresentationFormat>
  <Paragraphs>12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Calibri Light</vt:lpstr>
      <vt:lpstr>Arial</vt:lpstr>
      <vt:lpstr>Poppins SemiBold</vt:lpstr>
      <vt:lpstr>Calibri</vt:lpstr>
      <vt:lpstr>Poppins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2.0.5.2, docId: 18019273, orderId: 8217304</dc:title>
  <dc:creator>Presentations.AI Exporter</dc:creator>
  <cp:lastModifiedBy>Chebbi Redhouan</cp:lastModifiedBy>
  <cp:revision>2</cp:revision>
  <dcterms:created xsi:type="dcterms:W3CDTF">2025-05-20T13:48:21Z</dcterms:created>
  <dcterms:modified xsi:type="dcterms:W3CDTF">2025-05-21T17:17:55Z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0x010100EBED97BAC8321E419652626572C5878B</vt:lpwstr>
  </property>
</Properties>
</file>